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0.xml.rels" ContentType="application/vnd.openxmlformats-package.relationships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6.jpeg" ContentType="image/jpeg"/>
  <Override PartName="/ppt/media/image24.png" ContentType="image/png"/>
  <Override PartName="/ppt/media/image23.png" ContentType="image/png"/>
  <Override PartName="/ppt/media/image9.jpeg" ContentType="image/jpeg"/>
  <Override PartName="/ppt/media/image10.jpeg" ContentType="image/jpeg"/>
  <Override PartName="/ppt/media/image5.jpeg" ContentType="image/jpeg"/>
  <Override PartName="/ppt/media/image25.png" ContentType="image/png"/>
  <Override PartName="/ppt/media/image8.jpeg" ContentType="image/jpeg"/>
  <Override PartName="/ppt/media/image17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jpeg" ContentType="image/jpeg"/>
  <Override PartName="/ppt/media/image12.jpeg" ContentType="image/jpeg"/>
  <Override PartName="/ppt/media/image19.png" ContentType="image/png"/>
  <Override PartName="/ppt/media/image13.png" ContentType="image/png"/>
  <Override PartName="/ppt/media/image6.png" ContentType="image/png"/>
  <Override PartName="/ppt/media/image21.png" ContentType="image/png"/>
  <Override PartName="/ppt/media/image14.jpeg" ContentType="image/jpeg"/>
  <Override PartName="/ppt/media/image20.png" ContentType="image/png"/>
  <Override PartName="/ppt/media/image15.jpeg" ContentType="image/jpeg"/>
  <Override PartName="/ppt/media/image16.png" ContentType="image/png"/>
  <Override PartName="/ppt/media/image1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
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单击编辑备注格式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&lt;页眉&gt;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&lt;日期/时间&gt;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&lt;页脚&gt;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340AF543-1852-4103-9411-07B7A305ACC6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&lt;编号&gt;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AC91A0E-06C4-4701-8280-D8F0C6B82FA1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D0BF7E3-68BC-45BF-8AB8-6DC445BB35C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B522015-54DC-4D29-8871-EE07324DBD7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8C228A9-70DB-42E2-8240-B61B1AF78B0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FD45B13-D00C-452C-A306-788AAD4EDEC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F4BF99C-A9BB-4A7B-9013-3EA6794E5CE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ADF3232-BAA9-4A1B-9F17-7FAC3F1A197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0DE9F81-6A14-4CAF-82DE-5F4ED65B542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810F3D3-D0A2-4879-BA45-2F1AEB6B9AF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9858DA20-0FB4-4774-B0CD-221018547FF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AA17DE1-0BE5-42D7-8FEC-BFE567D9EDB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175C893-1751-4A77-BCCE-16A183BD510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12869FB-1380-488B-AFBE-0F47E53C0FB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02FA0D8-3C55-4BD9-9AE6-D44730B3789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660A562-C0A0-46EE-A31A-E229F93EA474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3A7C3FE0-BA74-4155-88D3-2A3EF591BCB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6718930-ABE2-4F00-B5D6-FBB83630ABA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083EADD-E435-46BF-897F-2AF11B71A7E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0C5DEF4-E311-4CF6-BBF9-572F96D4BEF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&lt;编号&gt;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236120" y="1413720"/>
            <a:ext cx="5337360" cy="88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壁纸保持竖屏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需求对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WMS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的学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习分享</a:t>
            </a:r>
            <a:r>
              <a:rPr b="1" lang="en-US" sz="18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2946600" y="2664000"/>
            <a:ext cx="3458880" cy="2487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时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间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：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202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年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06</a:t>
            </a: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月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4145760" y="2302200"/>
            <a:ext cx="5355720" cy="2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0" lang="en-US" sz="145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LEARNING AND </a:t>
            </a:r>
            <a:r>
              <a:rPr b="0" lang="en-US" sz="145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	</a:t>
            </a:r>
            <a:r>
              <a:rPr b="0" lang="en-US" sz="145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SHARING OF WMS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窗口大小修改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684000" y="466200"/>
            <a:ext cx="8244000" cy="500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9" dur="indefinite" restart="never" nodeType="tmRoot">
          <p:childTnLst>
            <p:seq>
              <p:cTn id="190" nodeType="mainSeq">
                <p:childTnLst>
                  <p:par>
                    <p:cTn id="191" fill="freeze">
                      <p:stCondLst>
                        <p:cond delay="0"/>
                      </p:stCondLst>
                      <p:childTnLst>
                        <p:par>
                          <p:cTn id="192" fill="freeze">
                            <p:stCondLst>
                              <p:cond delay="0"/>
                            </p:stCondLst>
                            <p:childTnLst>
                              <p:par>
                                <p:cTn id="193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95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窗口大小修改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/frameworks/base/core/java/android/service/wallpaper/WallpaperManagerService.java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" descr=""/>
          <p:cNvPicPr/>
          <p:nvPr/>
        </p:nvPicPr>
        <p:blipFill>
          <a:blip r:embed="rId1"/>
          <a:stretch/>
        </p:blipFill>
        <p:spPr>
          <a:xfrm>
            <a:off x="1348200" y="936000"/>
            <a:ext cx="5561640" cy="4264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6" dur="indefinite" restart="never" nodeType="tmRoot">
          <p:childTnLst>
            <p:seq>
              <p:cTn id="197" nodeType="mainSeq">
                <p:childTnLst>
                  <p:par>
                    <p:cTn id="198" fill="freeze">
                      <p:stCondLst>
                        <p:cond delay="0"/>
                      </p:stCondLst>
                      <p:childTnLst>
                        <p:par>
                          <p:cTn id="199" fill="freeze">
                            <p:stCondLst>
                              <p:cond delay="0"/>
                            </p:stCondLst>
                            <p:childTnLst>
                              <p:par>
                                <p:cTn id="200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02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窗口大小修改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/frameworks/base/core/java/android/service/wallpaper/WallpaperService.java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tretch/>
        </p:blipFill>
        <p:spPr>
          <a:xfrm>
            <a:off x="1080000" y="1487880"/>
            <a:ext cx="6635520" cy="290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3" dur="indefinite" restart="never" nodeType="tmRoot">
          <p:childTnLst>
            <p:seq>
              <p:cTn id="204" nodeType="mainSeq">
                <p:childTnLst>
                  <p:par>
                    <p:cTn id="205" fill="freeze">
                      <p:stCondLst>
                        <p:cond delay="0"/>
                      </p:stCondLst>
                      <p:childTnLst>
                        <p:par>
                          <p:cTn id="206" fill="freeze">
                            <p:stCondLst>
                              <p:cond delay="0"/>
                            </p:stCondLst>
                            <p:childTnLst>
                              <p:par>
                                <p:cTn id="207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09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边界检测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WindowManagerSe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rvice.relayoutWindo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w() →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createSurfaceContr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ol() →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WindowStateAnima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tor.createSurfaceLo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cked() →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calculateSurfaceBo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unds()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1028880" y="1224000"/>
            <a:ext cx="6025320" cy="381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0" dur="indefinite" restart="never" nodeType="tmRoot">
          <p:childTnLst>
            <p:seq>
              <p:cTn id="211" nodeType="mainSeq">
                <p:childTnLst>
                  <p:par>
                    <p:cTn id="212" fill="freeze">
                      <p:stCondLst>
                        <p:cond delay="0"/>
                      </p:stCondLst>
                      <p:childTnLst>
                        <p:par>
                          <p:cTn id="213" fill="freeze">
                            <p:stCondLst>
                              <p:cond delay="0"/>
                            </p:stCondLst>
                            <p:childTnLst>
                              <p:par>
                                <p:cTn id="214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16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转屏动画屏蔽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/frameworks/base/core/java/android/service/wallpaper/WallpaperManagerService.java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4" name="" descr=""/>
          <p:cNvPicPr/>
          <p:nvPr/>
        </p:nvPicPr>
        <p:blipFill>
          <a:blip r:embed="rId1"/>
          <a:stretch/>
        </p:blipFill>
        <p:spPr>
          <a:xfrm>
            <a:off x="1008000" y="900000"/>
            <a:ext cx="6614640" cy="431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7" dur="indefinite" restart="never" nodeType="tmRoot">
          <p:childTnLst>
            <p:seq>
              <p:cTn id="218" nodeType="mainSeq">
                <p:childTnLst>
                  <p:par>
                    <p:cTn id="219" fill="freeze">
                      <p:stCondLst>
                        <p:cond delay="0"/>
                      </p:stCondLst>
                      <p:childTnLst>
                        <p:par>
                          <p:cTn id="220" fill="freeze">
                            <p:stCondLst>
                              <p:cond delay="0"/>
                            </p:stCondLst>
                            <p:childTnLst>
                              <p:par>
                                <p:cTn id="221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23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转屏动画屏蔽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/frameworks/base/services/core/java/com/android/server/wm/ScreenRotationAnimation.java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1"/>
          <a:stretch/>
        </p:blipFill>
        <p:spPr>
          <a:xfrm>
            <a:off x="864000" y="1008000"/>
            <a:ext cx="7413840" cy="2075040"/>
          </a:xfrm>
          <a:prstGeom prst="rect">
            <a:avLst/>
          </a:prstGeom>
          <a:ln>
            <a:noFill/>
          </a:ln>
        </p:spPr>
      </p:pic>
      <p:sp>
        <p:nvSpPr>
          <p:cNvPr id="208" name="CustomShape 3"/>
          <p:cNvSpPr/>
          <p:nvPr/>
        </p:nvSpPr>
        <p:spPr>
          <a:xfrm>
            <a:off x="360000" y="32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/frameworks/base/services/core/java/com/android/server/wm/DisplayPolicy.java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9" name="" descr=""/>
          <p:cNvPicPr/>
          <p:nvPr/>
        </p:nvPicPr>
        <p:blipFill>
          <a:blip r:embed="rId2"/>
          <a:stretch/>
        </p:blipFill>
        <p:spPr>
          <a:xfrm rot="1200">
            <a:off x="-433080" y="3874680"/>
            <a:ext cx="10077480" cy="870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24" dur="indefinite" restart="never" nodeType="tmRoot">
          <p:childTnLst>
            <p:seq>
              <p:cTn id="225" nodeType="mainSeq">
                <p:childTnLst>
                  <p:par>
                    <p:cTn id="226" fill="freeze">
                      <p:stCondLst>
                        <p:cond delay="0"/>
                      </p:stCondLst>
                      <p:childTnLst>
                        <p:par>
                          <p:cTn id="227" fill="freeze">
                            <p:stCondLst>
                              <p:cond delay="0"/>
                            </p:stCondLst>
                            <p:childTnLst>
                              <p:par>
                                <p:cTn id="228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30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转屏动画屏蔽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platform/packages/apps/Launcher3 / src/com/android/launcher3/states/RotationHelper.java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1049760" y="1224000"/>
            <a:ext cx="7085880" cy="293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1" dur="indefinite" restart="never" nodeType="tmRoot">
          <p:childTnLst>
            <p:seq>
              <p:cTn id="232" nodeType="mainSeq">
                <p:childTnLst>
                  <p:par>
                    <p:cTn id="233" fill="freeze">
                      <p:stCondLst>
                        <p:cond delay="0"/>
                      </p:stCondLst>
                      <p:childTnLst>
                        <p:par>
                          <p:cTn id="234" fill="freeze">
                            <p:stCondLst>
                              <p:cond delay="0"/>
                            </p:stCondLst>
                            <p:childTnLst>
                              <p:par>
                                <p:cTn id="235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37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旋转显示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/frameworks/base/services/core/java/com/android/server/wm/WindowState.java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1"/>
          <a:stretch/>
        </p:blipFill>
        <p:spPr>
          <a:xfrm>
            <a:off x="360000" y="1208520"/>
            <a:ext cx="8445960" cy="3397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8" dur="indefinite" restart="never" nodeType="tmRoot">
          <p:childTnLst>
            <p:seq>
              <p:cTn id="239" nodeType="mainSeq">
                <p:childTnLst>
                  <p:par>
                    <p:cTn id="240" fill="freeze">
                      <p:stCondLst>
                        <p:cond delay="0"/>
                      </p:stCondLst>
                      <p:childTnLst>
                        <p:par>
                          <p:cTn id="241" fill="freeze">
                            <p:stCondLst>
                              <p:cond delay="0"/>
                            </p:stCondLst>
                            <p:childTnLst>
                              <p:par>
                                <p:cTn id="242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44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旋转显示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360000" y="590400"/>
            <a:ext cx="9356760" cy="3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/frameworks/base/services/core/java/com/android/server/wm/WindowState.java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1"/>
          <a:stretch/>
        </p:blipFill>
        <p:spPr>
          <a:xfrm>
            <a:off x="1080000" y="1261440"/>
            <a:ext cx="6893280" cy="3416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45" dur="indefinite" restart="never" nodeType="tmRoot">
          <p:childTnLst>
            <p:seq>
              <p:cTn id="246" nodeType="mainSeq">
                <p:childTnLst>
                  <p:par>
                    <p:cTn id="247" fill="freeze">
                      <p:stCondLst>
                        <p:cond delay="0"/>
                      </p:stCondLst>
                      <p:childTnLst>
                        <p:par>
                          <p:cTn id="248" fill="freeze">
                            <p:stCondLst>
                              <p:cond delay="0"/>
                            </p:stCondLst>
                            <p:childTnLst>
                              <p:par>
                                <p:cTn id="249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51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374200" y="1884600"/>
            <a:ext cx="4269600" cy="107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ct val="100000"/>
              </a:lnSpc>
            </a:pPr>
            <a:r>
              <a:rPr b="1" lang="en-US" sz="66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THANKS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3480480" y="2787120"/>
            <a:ext cx="2057040" cy="5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52" dur="indefinite" restart="never" nodeType="tmRoot">
          <p:childTnLst>
            <p:seq>
              <p:cTn id="253" nodeType="mainSeq">
                <p:childTnLst>
                  <p:par>
                    <p:cTn id="254" fill="freeze">
                      <p:stCondLst>
                        <p:cond delay="0"/>
                      </p:stCondLst>
                      <p:childTnLst>
                        <p:par>
                          <p:cTn id="255" fill="freeze">
                            <p:stCondLst>
                              <p:cond delay="0"/>
                            </p:stCondLst>
                            <p:childTnLst>
                              <p:par>
                                <p:cTn id="256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25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259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6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freeze">
                            <p:stCondLst>
                              <p:cond delay="500"/>
                            </p:stCondLst>
                            <p:childTnLst>
                              <p:par>
                                <p:cTn id="262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26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26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6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645160" y="152100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背景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5169240" y="1501200"/>
            <a:ext cx="390600" cy="390600"/>
          </a:xfrm>
          <a:prstGeom prst="ellipse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3"/>
          <p:cNvSpPr/>
          <p:nvPr/>
        </p:nvSpPr>
        <p:spPr>
          <a:xfrm>
            <a:off x="5135760" y="151092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4"/>
          <p:cNvSpPr/>
          <p:nvPr/>
        </p:nvSpPr>
        <p:spPr>
          <a:xfrm>
            <a:off x="2866320" y="2012760"/>
            <a:ext cx="214452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202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目 录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5"/>
          <p:cNvSpPr/>
          <p:nvPr/>
        </p:nvSpPr>
        <p:spPr>
          <a:xfrm>
            <a:off x="2866320" y="2643840"/>
            <a:ext cx="2110320" cy="4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CONTENTS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6"/>
          <p:cNvSpPr/>
          <p:nvPr/>
        </p:nvSpPr>
        <p:spPr>
          <a:xfrm>
            <a:off x="5645160" y="223884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相关类的描述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7"/>
          <p:cNvSpPr/>
          <p:nvPr/>
        </p:nvSpPr>
        <p:spPr>
          <a:xfrm>
            <a:off x="5169240" y="2219040"/>
            <a:ext cx="390600" cy="390600"/>
          </a:xfrm>
          <a:prstGeom prst="ellipse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8"/>
          <p:cNvSpPr/>
          <p:nvPr/>
        </p:nvSpPr>
        <p:spPr>
          <a:xfrm>
            <a:off x="5135760" y="222840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9"/>
          <p:cNvSpPr/>
          <p:nvPr/>
        </p:nvSpPr>
        <p:spPr>
          <a:xfrm>
            <a:off x="5645160" y="295632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正文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10"/>
          <p:cNvSpPr/>
          <p:nvPr/>
        </p:nvSpPr>
        <p:spPr>
          <a:xfrm>
            <a:off x="5169240" y="2936520"/>
            <a:ext cx="390600" cy="390600"/>
          </a:xfrm>
          <a:prstGeom prst="ellipse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11"/>
          <p:cNvSpPr/>
          <p:nvPr/>
        </p:nvSpPr>
        <p:spPr>
          <a:xfrm>
            <a:off x="5135760" y="294588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12"/>
          <p:cNvSpPr/>
          <p:nvPr/>
        </p:nvSpPr>
        <p:spPr>
          <a:xfrm>
            <a:off x="4284360" y="2183400"/>
            <a:ext cx="253800" cy="445680"/>
          </a:xfrm>
          <a:prstGeom prst="chevron">
            <a:avLst>
              <a:gd name="adj" fmla="val 50000"/>
            </a:avLst>
          </a:prstGeom>
          <a:solidFill>
            <a:srgbClr val="1b4367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>
                <p:childTnLst>
                  <p:par>
                    <p:cTn id="5" fill="freeze">
                      <p:stCondLst>
                        <p:cond delay="0"/>
                      </p:stCondLst>
                      <p:childTnLst>
                        <p:par>
                          <p:cTn id="6" fill="freeze">
                            <p:stCondLst>
                              <p:cond delay="0"/>
                            </p:stCondLst>
                            <p:childTnLst>
                              <p:par>
                                <p:cTn id="7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9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0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1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freeze">
                            <p:stCondLst>
                              <p:cond delay="500"/>
                            </p:stCondLst>
                            <p:childTnLst>
                              <p:par>
                                <p:cTn id="15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7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8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9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freeze">
                            <p:stCondLst>
                              <p:cond delay="1000"/>
                            </p:stCondLst>
                            <p:childTnLst>
                              <p:par>
                                <p:cTn id="23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25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26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7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8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freeze">
                            <p:stCondLst>
                              <p:cond delay="1500"/>
                            </p:stCondLst>
                            <p:childTnLst>
                              <p:par>
                                <p:cTn id="31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33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34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5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3819600" y="1089000"/>
            <a:ext cx="1497240" cy="1497240"/>
          </a:xfrm>
          <a:prstGeom prst="ellipse">
            <a:avLst/>
          </a:prstGeom>
          <a:solidFill>
            <a:srgbClr val="1b4367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2"/>
          <p:cNvSpPr/>
          <p:nvPr/>
        </p:nvSpPr>
        <p:spPr>
          <a:xfrm>
            <a:off x="2483640" y="2709720"/>
            <a:ext cx="41688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ct val="100000"/>
              </a:lnSpc>
            </a:pPr>
            <a:r>
              <a:rPr b="1" lang="en-US" sz="3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背景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3744000" y="1212480"/>
            <a:ext cx="1730160" cy="12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ts val="1"/>
              </a:lnSpc>
            </a:pPr>
            <a:r>
              <a:rPr b="0" lang="en-US" sz="5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1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PART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8" dur="indefinite" restart="never" nodeType="tmRoot">
          <p:childTnLst>
            <p:seq>
              <p:cTn id="39" nodeType="mainSeq">
                <p:childTnLst>
                  <p:par>
                    <p:cTn id="40" fill="freeze">
                      <p:stCondLst>
                        <p:cond delay="0"/>
                      </p:stCondLst>
                      <p:childTnLst>
                        <p:par>
                          <p:cTn id="41" fill="freeze">
                            <p:stCondLst>
                              <p:cond delay="0"/>
                            </p:stCondLst>
                            <p:childTnLst>
                              <p:par>
                                <p:cTn id="42" nodeType="after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44" dur="6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freeze">
                            <p:stCondLst>
                              <p:cond delay="600"/>
                            </p:stCondLst>
                            <p:childTnLst>
                              <p:par>
                                <p:cTn id="46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4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4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freeze">
                            <p:stCondLst>
                              <p:cond delay="1100"/>
                            </p:stCondLst>
                            <p:childTnLst>
                              <p:par>
                                <p:cTn id="52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eight/10"/>
                                          </p:val>
                                        </p:tav>
                                        <p:tav tm="50000">
                                          <p:val>
                                            <p:strVal val="height+.01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5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width/10"/>
                                          </p:val>
                                        </p:tav>
                                        <p:tav tm="50000">
                                          <p:val>
                                            <p:strVal val="width+.01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4973040" y="1753560"/>
            <a:ext cx="4168440" cy="2400120"/>
          </a:xfrm>
          <a:prstGeom prst="rect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2"/>
          <p:cNvSpPr/>
          <p:nvPr/>
        </p:nvSpPr>
        <p:spPr>
          <a:xfrm>
            <a:off x="5405400" y="1899360"/>
            <a:ext cx="1027800" cy="2793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760" rIns="68760" tIns="34200" bIns="342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壁纸服务：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720" y="1753560"/>
            <a:ext cx="4969800" cy="24001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4"/>
          <p:cNvSpPr/>
          <p:nvPr/>
        </p:nvSpPr>
        <p:spPr>
          <a:xfrm>
            <a:off x="716040" y="31644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背景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806400" y="1043640"/>
            <a:ext cx="365760" cy="365760"/>
          </a:xfrm>
          <a:prstGeom prst="ellipse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6"/>
          <p:cNvSpPr/>
          <p:nvPr/>
        </p:nvSpPr>
        <p:spPr>
          <a:xfrm>
            <a:off x="766080" y="1079640"/>
            <a:ext cx="445320" cy="31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7"/>
          <p:cNvSpPr/>
          <p:nvPr/>
        </p:nvSpPr>
        <p:spPr>
          <a:xfrm>
            <a:off x="5378400" y="1049400"/>
            <a:ext cx="3619080" cy="5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ts val="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分享来源</a:t>
            </a:r>
            <a:r>
              <a:rPr b="1" lang="en-US" sz="13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http://review.rnd.meizu.com/l/#/c/571033/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5133600" y="2220480"/>
            <a:ext cx="3414600" cy="25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       </a:t>
            </a: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静态壁纸</a:t>
            </a: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ImageWallpaper.java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5133600" y="2544480"/>
            <a:ext cx="3414600" cy="25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       </a:t>
            </a: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原生动态壁纸（如：气泡壁纸、渐变壁纸）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10"/>
          <p:cNvSpPr/>
          <p:nvPr/>
        </p:nvSpPr>
        <p:spPr>
          <a:xfrm>
            <a:off x="5133600" y="2832480"/>
            <a:ext cx="3414600" cy="25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       </a:t>
            </a: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主题美化动态壁纸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5133600" y="3156480"/>
            <a:ext cx="3414600" cy="25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               </a:t>
            </a: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第三方动态壁纸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12"/>
          <p:cNvSpPr/>
          <p:nvPr/>
        </p:nvSpPr>
        <p:spPr>
          <a:xfrm>
            <a:off x="1296000" y="1152000"/>
            <a:ext cx="3093480" cy="42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13"/>
          <p:cNvSpPr/>
          <p:nvPr/>
        </p:nvSpPr>
        <p:spPr>
          <a:xfrm>
            <a:off x="1296000" y="1008000"/>
            <a:ext cx="309348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横屏切换至竖屏时体验不佳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14"/>
          <p:cNvSpPr/>
          <p:nvPr/>
        </p:nvSpPr>
        <p:spPr>
          <a:xfrm>
            <a:off x="4838400" y="1043640"/>
            <a:ext cx="365760" cy="365760"/>
          </a:xfrm>
          <a:prstGeom prst="ellipse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15"/>
          <p:cNvSpPr/>
          <p:nvPr/>
        </p:nvSpPr>
        <p:spPr>
          <a:xfrm>
            <a:off x="4798080" y="1079640"/>
            <a:ext cx="445320" cy="31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9" dur="indefinite" restart="never" nodeType="tmRoot">
          <p:childTnLst>
            <p:seq>
              <p:cTn id="60" nodeType="mainSeq">
                <p:childTnLst>
                  <p:par>
                    <p:cTn id="61" fill="freeze">
                      <p:stCondLst>
                        <p:cond delay="0"/>
                      </p:stCondLst>
                      <p:childTnLst>
                        <p:par>
                          <p:cTn id="62" fill="freeze">
                            <p:stCondLst>
                              <p:cond delay="0"/>
                            </p:stCondLst>
                            <p:childTnLst>
                              <p:par>
                                <p:cTn id="63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5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freeze">
                            <p:stCondLst>
                              <p:cond delay="300"/>
                            </p:stCondLst>
                            <p:childTnLst>
                              <p:par>
                                <p:cTn id="67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9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0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freeze">
                            <p:stCondLst>
                              <p:cond delay="800"/>
                            </p:stCondLst>
                            <p:childTnLst>
                              <p:par>
                                <p:cTn id="72" nodeType="after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4" dur="500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75" dur="5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freeze">
                            <p:stCondLst>
                              <p:cond delay="1300"/>
                            </p:stCondLst>
                            <p:childTnLst>
                              <p:par>
                                <p:cTn id="77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79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80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1" dur="5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3819600" y="1089000"/>
            <a:ext cx="1497240" cy="1497240"/>
          </a:xfrm>
          <a:prstGeom prst="ellipse">
            <a:avLst/>
          </a:prstGeom>
          <a:solidFill>
            <a:srgbClr val="1b4367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2"/>
          <p:cNvSpPr/>
          <p:nvPr/>
        </p:nvSpPr>
        <p:spPr>
          <a:xfrm>
            <a:off x="2483640" y="2709720"/>
            <a:ext cx="41688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ct val="100000"/>
              </a:lnSpc>
            </a:pPr>
            <a:r>
              <a:rPr b="1" lang="en-US" sz="3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相关类的描述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3713400" y="1215000"/>
            <a:ext cx="1730160" cy="12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ts val="1"/>
              </a:lnSpc>
            </a:pPr>
            <a:r>
              <a:rPr b="0" lang="en-US" sz="5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1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PART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2" dur="indefinite" restart="never" nodeType="tmRoot">
          <p:childTnLst>
            <p:seq>
              <p:cTn id="83" nodeType="mainSeq">
                <p:childTnLst>
                  <p:par>
                    <p:cTn id="84" fill="freeze">
                      <p:stCondLst>
                        <p:cond delay="0"/>
                      </p:stCondLst>
                      <p:childTnLst>
                        <p:par>
                          <p:cTn id="85" fill="freeze">
                            <p:stCondLst>
                              <p:cond delay="0"/>
                            </p:stCondLst>
                            <p:childTnLst>
                              <p:par>
                                <p:cTn id="86" nodeType="after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88" dur="6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freeze">
                            <p:stCondLst>
                              <p:cond delay="600"/>
                            </p:stCondLst>
                            <p:childTnLst>
                              <p:par>
                                <p:cTn id="90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9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9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freeze">
                            <p:stCondLst>
                              <p:cond delay="1100"/>
                            </p:stCondLst>
                            <p:childTnLst>
                              <p:par>
                                <p:cTn id="96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0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eight/10"/>
                                          </p:val>
                                        </p:tav>
                                        <p:tav tm="50000">
                                          <p:val>
                                            <p:strVal val="height+.01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0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width/10"/>
                                          </p:val>
                                        </p:tav>
                                        <p:tav tm="50000">
                                          <p:val>
                                            <p:strVal val="width+.01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1656000" y="866520"/>
            <a:ext cx="216540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WindowManagerService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相关类的描述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1080000" y="78156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4"/>
          <p:cNvSpPr/>
          <p:nvPr/>
        </p:nvSpPr>
        <p:spPr>
          <a:xfrm>
            <a:off x="1248480" y="893160"/>
            <a:ext cx="143280" cy="25668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" descr=""/>
          <p:cNvPicPr/>
          <p:nvPr/>
        </p:nvPicPr>
        <p:blipFill>
          <a:blip r:embed="rId1"/>
          <a:srcRect l="0" t="23813" r="1053" b="0"/>
          <a:stretch/>
        </p:blipFill>
        <p:spPr>
          <a:xfrm>
            <a:off x="996120" y="1559520"/>
            <a:ext cx="7865640" cy="3179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3" dur="indefinite" restart="never" nodeType="tmRoot">
          <p:childTnLst>
            <p:seq>
              <p:cTn id="104" nodeType="mainSeq">
                <p:childTnLst>
                  <p:par>
                    <p:cTn id="105" fill="freeze">
                      <p:stCondLst>
                        <p:cond delay="0"/>
                      </p:stCondLst>
                      <p:childTnLst>
                        <p:par>
                          <p:cTn id="106" fill="freeze">
                            <p:stCondLst>
                              <p:cond delay="0"/>
                            </p:stCondLst>
                            <p:childTnLst>
                              <p:par>
                                <p:cTn id="107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09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freeze">
                            <p:stCondLst>
                              <p:cond delay="300"/>
                            </p:stCondLst>
                            <p:childTnLst>
                              <p:par>
                                <p:cTn id="111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13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14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15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6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7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612080" y="1008000"/>
            <a:ext cx="230940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WindowState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612080" y="1340280"/>
            <a:ext cx="2154240" cy="7588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当向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WMS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添加一个窗口时，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WMS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会为其创建一个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WindowState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，其代表一个窗口的所有属性，所以它是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WMS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事实上的窗口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709560" y="309960"/>
            <a:ext cx="2259000" cy="3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>
              <a:lnSpc>
                <a:spcPct val="100000"/>
              </a:lnSpc>
            </a:pPr>
            <a:r>
              <a:rPr b="1" lang="en-US" sz="17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相关类的描述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4755600" y="112176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5"/>
          <p:cNvSpPr/>
          <p:nvPr/>
        </p:nvSpPr>
        <p:spPr>
          <a:xfrm>
            <a:off x="4924080" y="1233720"/>
            <a:ext cx="143280" cy="25596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6"/>
          <p:cNvSpPr/>
          <p:nvPr/>
        </p:nvSpPr>
        <p:spPr>
          <a:xfrm>
            <a:off x="5627160" y="992880"/>
            <a:ext cx="139824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SurfaceControl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7"/>
          <p:cNvSpPr/>
          <p:nvPr/>
        </p:nvSpPr>
        <p:spPr>
          <a:xfrm>
            <a:off x="5627160" y="1340280"/>
            <a:ext cx="3010320" cy="5684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负责创建维护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Surface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，是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WMS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与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SurfaceFlinger 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通信接口之一。每个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WindowState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都相应有一个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SurfaceControl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8"/>
          <p:cNvSpPr/>
          <p:nvPr/>
        </p:nvSpPr>
        <p:spPr>
          <a:xfrm>
            <a:off x="831600" y="112176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9"/>
          <p:cNvSpPr/>
          <p:nvPr/>
        </p:nvSpPr>
        <p:spPr>
          <a:xfrm>
            <a:off x="1000080" y="1233720"/>
            <a:ext cx="143280" cy="25596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10"/>
          <p:cNvSpPr/>
          <p:nvPr/>
        </p:nvSpPr>
        <p:spPr>
          <a:xfrm>
            <a:off x="4755600" y="248976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11"/>
          <p:cNvSpPr/>
          <p:nvPr/>
        </p:nvSpPr>
        <p:spPr>
          <a:xfrm>
            <a:off x="4924080" y="2601720"/>
            <a:ext cx="143280" cy="25596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12"/>
          <p:cNvSpPr/>
          <p:nvPr/>
        </p:nvSpPr>
        <p:spPr>
          <a:xfrm>
            <a:off x="831600" y="248976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13"/>
          <p:cNvSpPr/>
          <p:nvPr/>
        </p:nvSpPr>
        <p:spPr>
          <a:xfrm>
            <a:off x="1000080" y="2601720"/>
            <a:ext cx="143280" cy="25596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4"/>
          <p:cNvSpPr/>
          <p:nvPr/>
        </p:nvSpPr>
        <p:spPr>
          <a:xfrm>
            <a:off x="831600" y="3750120"/>
            <a:ext cx="479880" cy="479880"/>
          </a:xfrm>
          <a:prstGeom prst="flowChartConnector">
            <a:avLst/>
          </a:prstGeom>
          <a:solidFill>
            <a:srgbClr val="1b4367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15"/>
          <p:cNvSpPr/>
          <p:nvPr/>
        </p:nvSpPr>
        <p:spPr>
          <a:xfrm>
            <a:off x="1000080" y="3862080"/>
            <a:ext cx="143280" cy="255960"/>
          </a:xfrm>
          <a:custGeom>
            <a:avLst/>
            <a:gdLst/>
            <a:ahLst/>
            <a:rect l="l" t="t" r="r" b="b"/>
            <a:pathLst>
              <a:path w="3056" h="5429">
                <a:moveTo>
                  <a:pt x="2609" y="448"/>
                </a:moveTo>
                <a:lnTo>
                  <a:pt x="2609" y="448"/>
                </a:lnTo>
                <a:lnTo>
                  <a:pt x="2575" y="415"/>
                </a:lnTo>
                <a:lnTo>
                  <a:pt x="2538" y="383"/>
                </a:lnTo>
                <a:lnTo>
                  <a:pt x="2503" y="352"/>
                </a:lnTo>
                <a:lnTo>
                  <a:pt x="2465" y="322"/>
                </a:lnTo>
                <a:lnTo>
                  <a:pt x="2426" y="293"/>
                </a:lnTo>
                <a:lnTo>
                  <a:pt x="2388" y="265"/>
                </a:lnTo>
                <a:lnTo>
                  <a:pt x="2348" y="239"/>
                </a:lnTo>
                <a:lnTo>
                  <a:pt x="2307" y="213"/>
                </a:lnTo>
                <a:lnTo>
                  <a:pt x="2266" y="190"/>
                </a:lnTo>
                <a:lnTo>
                  <a:pt x="2224" y="168"/>
                </a:lnTo>
                <a:lnTo>
                  <a:pt x="2182" y="146"/>
                </a:lnTo>
                <a:lnTo>
                  <a:pt x="2138" y="127"/>
                </a:lnTo>
                <a:lnTo>
                  <a:pt x="2095" y="108"/>
                </a:lnTo>
                <a:lnTo>
                  <a:pt x="2049" y="91"/>
                </a:lnTo>
                <a:lnTo>
                  <a:pt x="2005" y="75"/>
                </a:lnTo>
                <a:lnTo>
                  <a:pt x="1960" y="61"/>
                </a:lnTo>
                <a:lnTo>
                  <a:pt x="1907" y="46"/>
                </a:lnTo>
                <a:lnTo>
                  <a:pt x="1853" y="34"/>
                </a:lnTo>
                <a:lnTo>
                  <a:pt x="1800" y="24"/>
                </a:lnTo>
                <a:lnTo>
                  <a:pt x="1746" y="15"/>
                </a:lnTo>
                <a:lnTo>
                  <a:pt x="1692" y="9"/>
                </a:lnTo>
                <a:lnTo>
                  <a:pt x="1638" y="3"/>
                </a:lnTo>
                <a:lnTo>
                  <a:pt x="1582" y="1"/>
                </a:lnTo>
                <a:lnTo>
                  <a:pt x="1527" y="0"/>
                </a:lnTo>
                <a:lnTo>
                  <a:pt x="1490" y="0"/>
                </a:lnTo>
                <a:lnTo>
                  <a:pt x="1451" y="2"/>
                </a:lnTo>
                <a:lnTo>
                  <a:pt x="1413" y="4"/>
                </a:lnTo>
                <a:lnTo>
                  <a:pt x="1376" y="8"/>
                </a:lnTo>
                <a:lnTo>
                  <a:pt x="1338" y="11"/>
                </a:lnTo>
                <a:lnTo>
                  <a:pt x="1302" y="17"/>
                </a:lnTo>
                <a:lnTo>
                  <a:pt x="1264" y="22"/>
                </a:lnTo>
                <a:lnTo>
                  <a:pt x="1227" y="29"/>
                </a:lnTo>
                <a:lnTo>
                  <a:pt x="1191" y="36"/>
                </a:lnTo>
                <a:lnTo>
                  <a:pt x="1154" y="45"/>
                </a:lnTo>
                <a:lnTo>
                  <a:pt x="1118" y="55"/>
                </a:lnTo>
                <a:lnTo>
                  <a:pt x="1083" y="65"/>
                </a:lnTo>
                <a:lnTo>
                  <a:pt x="1047" y="76"/>
                </a:lnTo>
                <a:lnTo>
                  <a:pt x="1012" y="88"/>
                </a:lnTo>
                <a:lnTo>
                  <a:pt x="977" y="102"/>
                </a:lnTo>
                <a:lnTo>
                  <a:pt x="942" y="115"/>
                </a:lnTo>
                <a:lnTo>
                  <a:pt x="909" y="130"/>
                </a:lnTo>
                <a:lnTo>
                  <a:pt x="875" y="146"/>
                </a:lnTo>
                <a:lnTo>
                  <a:pt x="841" y="161"/>
                </a:lnTo>
                <a:lnTo>
                  <a:pt x="808" y="179"/>
                </a:lnTo>
                <a:lnTo>
                  <a:pt x="775" y="197"/>
                </a:lnTo>
                <a:lnTo>
                  <a:pt x="743" y="216"/>
                </a:lnTo>
                <a:lnTo>
                  <a:pt x="712" y="235"/>
                </a:lnTo>
                <a:lnTo>
                  <a:pt x="680" y="255"/>
                </a:lnTo>
                <a:lnTo>
                  <a:pt x="649" y="277"/>
                </a:lnTo>
                <a:lnTo>
                  <a:pt x="619" y="300"/>
                </a:lnTo>
                <a:lnTo>
                  <a:pt x="589" y="322"/>
                </a:lnTo>
                <a:lnTo>
                  <a:pt x="559" y="345"/>
                </a:lnTo>
                <a:lnTo>
                  <a:pt x="531" y="370"/>
                </a:lnTo>
                <a:lnTo>
                  <a:pt x="502" y="395"/>
                </a:lnTo>
                <a:lnTo>
                  <a:pt x="474" y="421"/>
                </a:lnTo>
                <a:lnTo>
                  <a:pt x="447" y="448"/>
                </a:lnTo>
                <a:lnTo>
                  <a:pt x="420" y="475"/>
                </a:lnTo>
                <a:lnTo>
                  <a:pt x="395" y="503"/>
                </a:lnTo>
                <a:lnTo>
                  <a:pt x="369" y="531"/>
                </a:lnTo>
                <a:lnTo>
                  <a:pt x="345" y="561"/>
                </a:lnTo>
                <a:lnTo>
                  <a:pt x="322" y="589"/>
                </a:lnTo>
                <a:lnTo>
                  <a:pt x="298" y="619"/>
                </a:lnTo>
                <a:lnTo>
                  <a:pt x="276" y="650"/>
                </a:lnTo>
                <a:lnTo>
                  <a:pt x="255" y="681"/>
                </a:lnTo>
                <a:lnTo>
                  <a:pt x="235" y="712"/>
                </a:lnTo>
                <a:lnTo>
                  <a:pt x="215" y="744"/>
                </a:lnTo>
                <a:lnTo>
                  <a:pt x="197" y="776"/>
                </a:lnTo>
                <a:lnTo>
                  <a:pt x="179" y="808"/>
                </a:lnTo>
                <a:lnTo>
                  <a:pt x="161" y="841"/>
                </a:lnTo>
                <a:lnTo>
                  <a:pt x="145" y="875"/>
                </a:lnTo>
                <a:lnTo>
                  <a:pt x="129" y="909"/>
                </a:lnTo>
                <a:lnTo>
                  <a:pt x="115" y="943"/>
                </a:lnTo>
                <a:lnTo>
                  <a:pt x="101" y="977"/>
                </a:lnTo>
                <a:lnTo>
                  <a:pt x="88" y="1012"/>
                </a:lnTo>
                <a:lnTo>
                  <a:pt x="76" y="1047"/>
                </a:lnTo>
                <a:lnTo>
                  <a:pt x="65" y="1082"/>
                </a:lnTo>
                <a:lnTo>
                  <a:pt x="55" y="1118"/>
                </a:lnTo>
                <a:lnTo>
                  <a:pt x="45" y="1154"/>
                </a:lnTo>
                <a:lnTo>
                  <a:pt x="36" y="1191"/>
                </a:lnTo>
                <a:lnTo>
                  <a:pt x="28" y="1227"/>
                </a:lnTo>
                <a:lnTo>
                  <a:pt x="22" y="1264"/>
                </a:lnTo>
                <a:lnTo>
                  <a:pt x="16" y="1301"/>
                </a:lnTo>
                <a:lnTo>
                  <a:pt x="11" y="1338"/>
                </a:lnTo>
                <a:lnTo>
                  <a:pt x="7" y="1376"/>
                </a:lnTo>
                <a:lnTo>
                  <a:pt x="4" y="1413"/>
                </a:lnTo>
                <a:lnTo>
                  <a:pt x="2" y="1452"/>
                </a:lnTo>
                <a:lnTo>
                  <a:pt x="0" y="1489"/>
                </a:lnTo>
                <a:lnTo>
                  <a:pt x="0" y="1527"/>
                </a:lnTo>
                <a:lnTo>
                  <a:pt x="6" y="1667"/>
                </a:lnTo>
                <a:lnTo>
                  <a:pt x="10" y="1707"/>
                </a:lnTo>
                <a:lnTo>
                  <a:pt x="15" y="1746"/>
                </a:lnTo>
                <a:lnTo>
                  <a:pt x="22" y="1785"/>
                </a:lnTo>
                <a:lnTo>
                  <a:pt x="28" y="1823"/>
                </a:lnTo>
                <a:lnTo>
                  <a:pt x="36" y="1862"/>
                </a:lnTo>
                <a:lnTo>
                  <a:pt x="45" y="1900"/>
                </a:lnTo>
                <a:lnTo>
                  <a:pt x="55" y="1937"/>
                </a:lnTo>
                <a:lnTo>
                  <a:pt x="66" y="1975"/>
                </a:lnTo>
                <a:lnTo>
                  <a:pt x="78" y="2012"/>
                </a:lnTo>
                <a:lnTo>
                  <a:pt x="92" y="2049"/>
                </a:lnTo>
                <a:lnTo>
                  <a:pt x="105" y="2085"/>
                </a:lnTo>
                <a:lnTo>
                  <a:pt x="119" y="2122"/>
                </a:lnTo>
                <a:lnTo>
                  <a:pt x="136" y="2157"/>
                </a:lnTo>
                <a:lnTo>
                  <a:pt x="152" y="2193"/>
                </a:lnTo>
                <a:lnTo>
                  <a:pt x="170" y="2228"/>
                </a:lnTo>
                <a:lnTo>
                  <a:pt x="189" y="2262"/>
                </a:lnTo>
                <a:lnTo>
                  <a:pt x="195" y="2277"/>
                </a:lnTo>
                <a:lnTo>
                  <a:pt x="213" y="2312"/>
                </a:lnTo>
                <a:lnTo>
                  <a:pt x="242" y="2366"/>
                </a:lnTo>
                <a:lnTo>
                  <a:pt x="278" y="2439"/>
                </a:lnTo>
                <a:lnTo>
                  <a:pt x="323" y="2528"/>
                </a:lnTo>
                <a:lnTo>
                  <a:pt x="371" y="2631"/>
                </a:lnTo>
                <a:lnTo>
                  <a:pt x="422" y="2743"/>
                </a:lnTo>
                <a:lnTo>
                  <a:pt x="450" y="2804"/>
                </a:lnTo>
                <a:lnTo>
                  <a:pt x="476" y="2867"/>
                </a:lnTo>
                <a:lnTo>
                  <a:pt x="503" y="2931"/>
                </a:lnTo>
                <a:lnTo>
                  <a:pt x="530" y="2998"/>
                </a:lnTo>
                <a:lnTo>
                  <a:pt x="556" y="3065"/>
                </a:lnTo>
                <a:lnTo>
                  <a:pt x="582" y="3134"/>
                </a:lnTo>
                <a:lnTo>
                  <a:pt x="607" y="3202"/>
                </a:lnTo>
                <a:lnTo>
                  <a:pt x="630" y="3273"/>
                </a:lnTo>
                <a:lnTo>
                  <a:pt x="653" y="3343"/>
                </a:lnTo>
                <a:lnTo>
                  <a:pt x="674" y="3413"/>
                </a:lnTo>
                <a:lnTo>
                  <a:pt x="693" y="3483"/>
                </a:lnTo>
                <a:lnTo>
                  <a:pt x="711" y="3553"/>
                </a:lnTo>
                <a:lnTo>
                  <a:pt x="726" y="3621"/>
                </a:lnTo>
                <a:lnTo>
                  <a:pt x="739" y="3690"/>
                </a:lnTo>
                <a:lnTo>
                  <a:pt x="750" y="3756"/>
                </a:lnTo>
                <a:lnTo>
                  <a:pt x="754" y="3788"/>
                </a:lnTo>
                <a:lnTo>
                  <a:pt x="757" y="3822"/>
                </a:lnTo>
                <a:lnTo>
                  <a:pt x="760" y="3854"/>
                </a:lnTo>
                <a:lnTo>
                  <a:pt x="762" y="3885"/>
                </a:lnTo>
                <a:lnTo>
                  <a:pt x="763" y="3915"/>
                </a:lnTo>
                <a:lnTo>
                  <a:pt x="764" y="3946"/>
                </a:lnTo>
                <a:lnTo>
                  <a:pt x="783" y="4137"/>
                </a:lnTo>
                <a:lnTo>
                  <a:pt x="789" y="4160"/>
                </a:lnTo>
                <a:lnTo>
                  <a:pt x="796" y="4181"/>
                </a:lnTo>
                <a:lnTo>
                  <a:pt x="804" y="4202"/>
                </a:lnTo>
                <a:lnTo>
                  <a:pt x="813" y="4220"/>
                </a:lnTo>
                <a:lnTo>
                  <a:pt x="823" y="4237"/>
                </a:lnTo>
                <a:lnTo>
                  <a:pt x="833" y="4253"/>
                </a:lnTo>
                <a:lnTo>
                  <a:pt x="844" y="4267"/>
                </a:lnTo>
                <a:lnTo>
                  <a:pt x="855" y="4280"/>
                </a:lnTo>
                <a:lnTo>
                  <a:pt x="867" y="4291"/>
                </a:lnTo>
                <a:lnTo>
                  <a:pt x="880" y="4301"/>
                </a:lnTo>
                <a:lnTo>
                  <a:pt x="895" y="4309"/>
                </a:lnTo>
                <a:lnTo>
                  <a:pt x="909" y="4316"/>
                </a:lnTo>
                <a:lnTo>
                  <a:pt x="924" y="4321"/>
                </a:lnTo>
                <a:lnTo>
                  <a:pt x="941" y="4325"/>
                </a:lnTo>
                <a:lnTo>
                  <a:pt x="959" y="4328"/>
                </a:lnTo>
                <a:lnTo>
                  <a:pt x="976" y="4328"/>
                </a:lnTo>
                <a:lnTo>
                  <a:pt x="2079" y="4328"/>
                </a:lnTo>
                <a:lnTo>
                  <a:pt x="2097" y="4328"/>
                </a:lnTo>
                <a:lnTo>
                  <a:pt x="2114" y="4325"/>
                </a:lnTo>
                <a:lnTo>
                  <a:pt x="2130" y="4321"/>
                </a:lnTo>
                <a:lnTo>
                  <a:pt x="2145" y="4316"/>
                </a:lnTo>
                <a:lnTo>
                  <a:pt x="2161" y="4309"/>
                </a:lnTo>
                <a:lnTo>
                  <a:pt x="2174" y="4301"/>
                </a:lnTo>
                <a:lnTo>
                  <a:pt x="2187" y="4291"/>
                </a:lnTo>
                <a:lnTo>
                  <a:pt x="2201" y="4280"/>
                </a:lnTo>
                <a:lnTo>
                  <a:pt x="2212" y="4267"/>
                </a:lnTo>
                <a:lnTo>
                  <a:pt x="2223" y="4253"/>
                </a:lnTo>
                <a:lnTo>
                  <a:pt x="2233" y="4237"/>
                </a:lnTo>
                <a:lnTo>
                  <a:pt x="2243" y="4220"/>
                </a:lnTo>
                <a:lnTo>
                  <a:pt x="2251" y="4202"/>
                </a:lnTo>
                <a:lnTo>
                  <a:pt x="2259" y="4181"/>
                </a:lnTo>
                <a:lnTo>
                  <a:pt x="2266" y="4160"/>
                </a:lnTo>
                <a:lnTo>
                  <a:pt x="2272" y="4137"/>
                </a:lnTo>
                <a:lnTo>
                  <a:pt x="2291" y="3946"/>
                </a:lnTo>
                <a:lnTo>
                  <a:pt x="2293" y="3915"/>
                </a:lnTo>
                <a:lnTo>
                  <a:pt x="2294" y="3885"/>
                </a:lnTo>
                <a:lnTo>
                  <a:pt x="2295" y="3854"/>
                </a:lnTo>
                <a:lnTo>
                  <a:pt x="2298" y="3822"/>
                </a:lnTo>
                <a:lnTo>
                  <a:pt x="2301" y="3788"/>
                </a:lnTo>
                <a:lnTo>
                  <a:pt x="2306" y="3756"/>
                </a:lnTo>
                <a:lnTo>
                  <a:pt x="2316" y="3690"/>
                </a:lnTo>
                <a:lnTo>
                  <a:pt x="2329" y="3621"/>
                </a:lnTo>
                <a:lnTo>
                  <a:pt x="2345" y="3553"/>
                </a:lnTo>
                <a:lnTo>
                  <a:pt x="2362" y="3483"/>
                </a:lnTo>
                <a:lnTo>
                  <a:pt x="2381" y="3413"/>
                </a:lnTo>
                <a:lnTo>
                  <a:pt x="2402" y="3343"/>
                </a:lnTo>
                <a:lnTo>
                  <a:pt x="2425" y="3273"/>
                </a:lnTo>
                <a:lnTo>
                  <a:pt x="2449" y="3202"/>
                </a:lnTo>
                <a:lnTo>
                  <a:pt x="2474" y="3134"/>
                </a:lnTo>
                <a:lnTo>
                  <a:pt x="2499" y="3065"/>
                </a:lnTo>
                <a:lnTo>
                  <a:pt x="2526" y="2998"/>
                </a:lnTo>
                <a:lnTo>
                  <a:pt x="2552" y="2931"/>
                </a:lnTo>
                <a:lnTo>
                  <a:pt x="2579" y="2867"/>
                </a:lnTo>
                <a:lnTo>
                  <a:pt x="2607" y="2804"/>
                </a:lnTo>
                <a:lnTo>
                  <a:pt x="2633" y="2743"/>
                </a:lnTo>
                <a:lnTo>
                  <a:pt x="2685" y="2631"/>
                </a:lnTo>
                <a:lnTo>
                  <a:pt x="2735" y="2528"/>
                </a:lnTo>
                <a:lnTo>
                  <a:pt x="2778" y="2439"/>
                </a:lnTo>
                <a:lnTo>
                  <a:pt x="2816" y="2366"/>
                </a:lnTo>
                <a:lnTo>
                  <a:pt x="2846" y="2312"/>
                </a:lnTo>
                <a:lnTo>
                  <a:pt x="2872" y="2262"/>
                </a:lnTo>
                <a:lnTo>
                  <a:pt x="2890" y="2228"/>
                </a:lnTo>
                <a:lnTo>
                  <a:pt x="2906" y="2193"/>
                </a:lnTo>
                <a:lnTo>
                  <a:pt x="2923" y="2157"/>
                </a:lnTo>
                <a:lnTo>
                  <a:pt x="2937" y="2122"/>
                </a:lnTo>
                <a:lnTo>
                  <a:pt x="2952" y="2085"/>
                </a:lnTo>
                <a:lnTo>
                  <a:pt x="2965" y="2049"/>
                </a:lnTo>
                <a:lnTo>
                  <a:pt x="2978" y="2012"/>
                </a:lnTo>
                <a:lnTo>
                  <a:pt x="2989" y="1975"/>
                </a:lnTo>
                <a:lnTo>
                  <a:pt x="3000" y="1937"/>
                </a:lnTo>
                <a:lnTo>
                  <a:pt x="3010" y="1900"/>
                </a:lnTo>
                <a:lnTo>
                  <a:pt x="3019" y="1862"/>
                </a:lnTo>
                <a:lnTo>
                  <a:pt x="3027" y="1823"/>
                </a:lnTo>
                <a:lnTo>
                  <a:pt x="3034" y="1785"/>
                </a:lnTo>
                <a:lnTo>
                  <a:pt x="3040" y="1746"/>
                </a:lnTo>
                <a:lnTo>
                  <a:pt x="3045" y="1707"/>
                </a:lnTo>
                <a:lnTo>
                  <a:pt x="3049" y="1667"/>
                </a:lnTo>
                <a:lnTo>
                  <a:pt x="3056" y="1527"/>
                </a:lnTo>
                <a:lnTo>
                  <a:pt x="3055" y="1489"/>
                </a:lnTo>
                <a:lnTo>
                  <a:pt x="3054" y="1452"/>
                </a:lnTo>
                <a:lnTo>
                  <a:pt x="3051" y="1413"/>
                </a:lnTo>
                <a:lnTo>
                  <a:pt x="3048" y="1376"/>
                </a:lnTo>
                <a:lnTo>
                  <a:pt x="3044" y="1338"/>
                </a:lnTo>
                <a:lnTo>
                  <a:pt x="3039" y="1301"/>
                </a:lnTo>
                <a:lnTo>
                  <a:pt x="3034" y="1264"/>
                </a:lnTo>
                <a:lnTo>
                  <a:pt x="3026" y="1227"/>
                </a:lnTo>
                <a:lnTo>
                  <a:pt x="3018" y="1191"/>
                </a:lnTo>
                <a:lnTo>
                  <a:pt x="3010" y="1154"/>
                </a:lnTo>
                <a:lnTo>
                  <a:pt x="3000" y="1118"/>
                </a:lnTo>
                <a:lnTo>
                  <a:pt x="2990" y="1082"/>
                </a:lnTo>
                <a:lnTo>
                  <a:pt x="2979" y="1047"/>
                </a:lnTo>
                <a:lnTo>
                  <a:pt x="2967" y="1012"/>
                </a:lnTo>
                <a:lnTo>
                  <a:pt x="2954" y="977"/>
                </a:lnTo>
                <a:lnTo>
                  <a:pt x="2941" y="943"/>
                </a:lnTo>
                <a:lnTo>
                  <a:pt x="2925" y="909"/>
                </a:lnTo>
                <a:lnTo>
                  <a:pt x="2910" y="875"/>
                </a:lnTo>
                <a:lnTo>
                  <a:pt x="2894" y="841"/>
                </a:lnTo>
                <a:lnTo>
                  <a:pt x="2877" y="808"/>
                </a:lnTo>
                <a:lnTo>
                  <a:pt x="2859" y="776"/>
                </a:lnTo>
                <a:lnTo>
                  <a:pt x="2840" y="744"/>
                </a:lnTo>
                <a:lnTo>
                  <a:pt x="2820" y="712"/>
                </a:lnTo>
                <a:lnTo>
                  <a:pt x="2800" y="681"/>
                </a:lnTo>
                <a:lnTo>
                  <a:pt x="2779" y="650"/>
                </a:lnTo>
                <a:lnTo>
                  <a:pt x="2757" y="619"/>
                </a:lnTo>
                <a:lnTo>
                  <a:pt x="2734" y="589"/>
                </a:lnTo>
                <a:lnTo>
                  <a:pt x="2711" y="561"/>
                </a:lnTo>
                <a:lnTo>
                  <a:pt x="2686" y="531"/>
                </a:lnTo>
                <a:lnTo>
                  <a:pt x="2661" y="503"/>
                </a:lnTo>
                <a:lnTo>
                  <a:pt x="2635" y="475"/>
                </a:lnTo>
                <a:lnTo>
                  <a:pt x="2609" y="448"/>
                </a:lnTo>
                <a:close/>
                <a:moveTo>
                  <a:pt x="2661" y="1641"/>
                </a:moveTo>
                <a:lnTo>
                  <a:pt x="2661" y="1641"/>
                </a:lnTo>
                <a:lnTo>
                  <a:pt x="2658" y="1669"/>
                </a:lnTo>
                <a:lnTo>
                  <a:pt x="2654" y="1697"/>
                </a:lnTo>
                <a:lnTo>
                  <a:pt x="2650" y="1725"/>
                </a:lnTo>
                <a:lnTo>
                  <a:pt x="2644" y="1753"/>
                </a:lnTo>
                <a:lnTo>
                  <a:pt x="2639" y="1781"/>
                </a:lnTo>
                <a:lnTo>
                  <a:pt x="2632" y="1809"/>
                </a:lnTo>
                <a:lnTo>
                  <a:pt x="2624" y="1837"/>
                </a:lnTo>
                <a:lnTo>
                  <a:pt x="2617" y="1863"/>
                </a:lnTo>
                <a:lnTo>
                  <a:pt x="2608" y="1891"/>
                </a:lnTo>
                <a:lnTo>
                  <a:pt x="2599" y="1918"/>
                </a:lnTo>
                <a:lnTo>
                  <a:pt x="2589" y="1945"/>
                </a:lnTo>
                <a:lnTo>
                  <a:pt x="2579" y="1972"/>
                </a:lnTo>
                <a:lnTo>
                  <a:pt x="2567" y="1998"/>
                </a:lnTo>
                <a:lnTo>
                  <a:pt x="2556" y="2025"/>
                </a:lnTo>
                <a:lnTo>
                  <a:pt x="2543" y="2051"/>
                </a:lnTo>
                <a:lnTo>
                  <a:pt x="2529" y="2078"/>
                </a:lnTo>
                <a:lnTo>
                  <a:pt x="2485" y="2158"/>
                </a:lnTo>
                <a:lnTo>
                  <a:pt x="2450" y="2227"/>
                </a:lnTo>
                <a:lnTo>
                  <a:pt x="2408" y="2311"/>
                </a:lnTo>
                <a:lnTo>
                  <a:pt x="2359" y="2409"/>
                </a:lnTo>
                <a:lnTo>
                  <a:pt x="2307" y="2519"/>
                </a:lnTo>
                <a:lnTo>
                  <a:pt x="2253" y="2641"/>
                </a:lnTo>
                <a:lnTo>
                  <a:pt x="2225" y="2705"/>
                </a:lnTo>
                <a:lnTo>
                  <a:pt x="2197" y="2771"/>
                </a:lnTo>
                <a:lnTo>
                  <a:pt x="2170" y="2838"/>
                </a:lnTo>
                <a:lnTo>
                  <a:pt x="2142" y="2908"/>
                </a:lnTo>
                <a:lnTo>
                  <a:pt x="2116" y="2979"/>
                </a:lnTo>
                <a:lnTo>
                  <a:pt x="2090" y="3051"/>
                </a:lnTo>
                <a:lnTo>
                  <a:pt x="2065" y="3124"/>
                </a:lnTo>
                <a:lnTo>
                  <a:pt x="2040" y="3198"/>
                </a:lnTo>
                <a:lnTo>
                  <a:pt x="2018" y="3272"/>
                </a:lnTo>
                <a:lnTo>
                  <a:pt x="1996" y="3346"/>
                </a:lnTo>
                <a:lnTo>
                  <a:pt x="1977" y="3420"/>
                </a:lnTo>
                <a:lnTo>
                  <a:pt x="1960" y="3494"/>
                </a:lnTo>
                <a:lnTo>
                  <a:pt x="1944" y="3568"/>
                </a:lnTo>
                <a:lnTo>
                  <a:pt x="1930" y="3641"/>
                </a:lnTo>
                <a:lnTo>
                  <a:pt x="1919" y="3714"/>
                </a:lnTo>
                <a:lnTo>
                  <a:pt x="1911" y="3785"/>
                </a:lnTo>
                <a:lnTo>
                  <a:pt x="1908" y="3820"/>
                </a:lnTo>
                <a:lnTo>
                  <a:pt x="1905" y="3856"/>
                </a:lnTo>
                <a:lnTo>
                  <a:pt x="1903" y="3890"/>
                </a:lnTo>
                <a:lnTo>
                  <a:pt x="1902" y="3924"/>
                </a:lnTo>
                <a:lnTo>
                  <a:pt x="1901" y="3939"/>
                </a:lnTo>
                <a:lnTo>
                  <a:pt x="1722" y="3939"/>
                </a:lnTo>
                <a:lnTo>
                  <a:pt x="1722" y="3230"/>
                </a:lnTo>
                <a:lnTo>
                  <a:pt x="1333" y="3230"/>
                </a:lnTo>
                <a:lnTo>
                  <a:pt x="1333" y="3939"/>
                </a:lnTo>
                <a:lnTo>
                  <a:pt x="1154" y="3939"/>
                </a:lnTo>
                <a:lnTo>
                  <a:pt x="1152" y="3924"/>
                </a:lnTo>
                <a:lnTo>
                  <a:pt x="1151" y="3873"/>
                </a:lnTo>
                <a:lnTo>
                  <a:pt x="1148" y="3820"/>
                </a:lnTo>
                <a:lnTo>
                  <a:pt x="1142" y="3767"/>
                </a:lnTo>
                <a:lnTo>
                  <a:pt x="1136" y="3714"/>
                </a:lnTo>
                <a:lnTo>
                  <a:pt x="1128" y="3659"/>
                </a:lnTo>
                <a:lnTo>
                  <a:pt x="1118" y="3604"/>
                </a:lnTo>
                <a:lnTo>
                  <a:pt x="1108" y="3547"/>
                </a:lnTo>
                <a:lnTo>
                  <a:pt x="1096" y="3491"/>
                </a:lnTo>
                <a:lnTo>
                  <a:pt x="1081" y="3434"/>
                </a:lnTo>
                <a:lnTo>
                  <a:pt x="1067" y="3377"/>
                </a:lnTo>
                <a:lnTo>
                  <a:pt x="1052" y="3319"/>
                </a:lnTo>
                <a:lnTo>
                  <a:pt x="1035" y="3261"/>
                </a:lnTo>
                <a:lnTo>
                  <a:pt x="1016" y="3203"/>
                </a:lnTo>
                <a:lnTo>
                  <a:pt x="997" y="3145"/>
                </a:lnTo>
                <a:lnTo>
                  <a:pt x="977" y="3086"/>
                </a:lnTo>
                <a:lnTo>
                  <a:pt x="958" y="3029"/>
                </a:lnTo>
                <a:lnTo>
                  <a:pt x="937" y="2970"/>
                </a:lnTo>
                <a:lnTo>
                  <a:pt x="914" y="2911"/>
                </a:lnTo>
                <a:lnTo>
                  <a:pt x="868" y="2796"/>
                </a:lnTo>
                <a:lnTo>
                  <a:pt x="820" y="2681"/>
                </a:lnTo>
                <a:lnTo>
                  <a:pt x="771" y="2570"/>
                </a:lnTo>
                <a:lnTo>
                  <a:pt x="721" y="2459"/>
                </a:lnTo>
                <a:lnTo>
                  <a:pt x="669" y="2353"/>
                </a:lnTo>
                <a:lnTo>
                  <a:pt x="618" y="2249"/>
                </a:lnTo>
                <a:lnTo>
                  <a:pt x="568" y="2150"/>
                </a:lnTo>
                <a:lnTo>
                  <a:pt x="567" y="2144"/>
                </a:lnTo>
                <a:lnTo>
                  <a:pt x="530" y="2075"/>
                </a:lnTo>
                <a:lnTo>
                  <a:pt x="515" y="2050"/>
                </a:lnTo>
                <a:lnTo>
                  <a:pt x="503" y="2024"/>
                </a:lnTo>
                <a:lnTo>
                  <a:pt x="491" y="1998"/>
                </a:lnTo>
                <a:lnTo>
                  <a:pt x="479" y="1972"/>
                </a:lnTo>
                <a:lnTo>
                  <a:pt x="468" y="1945"/>
                </a:lnTo>
                <a:lnTo>
                  <a:pt x="458" y="1918"/>
                </a:lnTo>
                <a:lnTo>
                  <a:pt x="449" y="1892"/>
                </a:lnTo>
                <a:lnTo>
                  <a:pt x="440" y="1864"/>
                </a:lnTo>
                <a:lnTo>
                  <a:pt x="431" y="1838"/>
                </a:lnTo>
                <a:lnTo>
                  <a:pt x="424" y="1810"/>
                </a:lnTo>
                <a:lnTo>
                  <a:pt x="418" y="1782"/>
                </a:lnTo>
                <a:lnTo>
                  <a:pt x="411" y="1754"/>
                </a:lnTo>
                <a:lnTo>
                  <a:pt x="406" y="1726"/>
                </a:lnTo>
                <a:lnTo>
                  <a:pt x="401" y="1697"/>
                </a:lnTo>
                <a:lnTo>
                  <a:pt x="398" y="1670"/>
                </a:lnTo>
                <a:lnTo>
                  <a:pt x="395" y="1641"/>
                </a:lnTo>
                <a:lnTo>
                  <a:pt x="389" y="1519"/>
                </a:lnTo>
                <a:lnTo>
                  <a:pt x="389" y="1492"/>
                </a:lnTo>
                <a:lnTo>
                  <a:pt x="390" y="1463"/>
                </a:lnTo>
                <a:lnTo>
                  <a:pt x="392" y="1435"/>
                </a:lnTo>
                <a:lnTo>
                  <a:pt x="395" y="1408"/>
                </a:lnTo>
                <a:lnTo>
                  <a:pt x="398" y="1380"/>
                </a:lnTo>
                <a:lnTo>
                  <a:pt x="402" y="1352"/>
                </a:lnTo>
                <a:lnTo>
                  <a:pt x="407" y="1325"/>
                </a:lnTo>
                <a:lnTo>
                  <a:pt x="412" y="1298"/>
                </a:lnTo>
                <a:lnTo>
                  <a:pt x="418" y="1270"/>
                </a:lnTo>
                <a:lnTo>
                  <a:pt x="424" y="1244"/>
                </a:lnTo>
                <a:lnTo>
                  <a:pt x="431" y="1217"/>
                </a:lnTo>
                <a:lnTo>
                  <a:pt x="439" y="1191"/>
                </a:lnTo>
                <a:lnTo>
                  <a:pt x="448" y="1165"/>
                </a:lnTo>
                <a:lnTo>
                  <a:pt x="457" y="1139"/>
                </a:lnTo>
                <a:lnTo>
                  <a:pt x="466" y="1113"/>
                </a:lnTo>
                <a:lnTo>
                  <a:pt x="476" y="1088"/>
                </a:lnTo>
                <a:lnTo>
                  <a:pt x="487" y="1063"/>
                </a:lnTo>
                <a:lnTo>
                  <a:pt x="499" y="1038"/>
                </a:lnTo>
                <a:lnTo>
                  <a:pt x="511" y="1013"/>
                </a:lnTo>
                <a:lnTo>
                  <a:pt x="524" y="989"/>
                </a:lnTo>
                <a:lnTo>
                  <a:pt x="537" y="965"/>
                </a:lnTo>
                <a:lnTo>
                  <a:pt x="551" y="941"/>
                </a:lnTo>
                <a:lnTo>
                  <a:pt x="565" y="918"/>
                </a:lnTo>
                <a:lnTo>
                  <a:pt x="580" y="895"/>
                </a:lnTo>
                <a:lnTo>
                  <a:pt x="596" y="871"/>
                </a:lnTo>
                <a:lnTo>
                  <a:pt x="612" y="849"/>
                </a:lnTo>
                <a:lnTo>
                  <a:pt x="629" y="827"/>
                </a:lnTo>
                <a:lnTo>
                  <a:pt x="647" y="806"/>
                </a:lnTo>
                <a:lnTo>
                  <a:pt x="664" y="784"/>
                </a:lnTo>
                <a:lnTo>
                  <a:pt x="683" y="763"/>
                </a:lnTo>
                <a:lnTo>
                  <a:pt x="702" y="743"/>
                </a:lnTo>
                <a:lnTo>
                  <a:pt x="722" y="723"/>
                </a:lnTo>
                <a:lnTo>
                  <a:pt x="743" y="703"/>
                </a:lnTo>
                <a:lnTo>
                  <a:pt x="764" y="683"/>
                </a:lnTo>
                <a:lnTo>
                  <a:pt x="785" y="665"/>
                </a:lnTo>
                <a:lnTo>
                  <a:pt x="806" y="647"/>
                </a:lnTo>
                <a:lnTo>
                  <a:pt x="828" y="629"/>
                </a:lnTo>
                <a:lnTo>
                  <a:pt x="850" y="611"/>
                </a:lnTo>
                <a:lnTo>
                  <a:pt x="874" y="596"/>
                </a:lnTo>
                <a:lnTo>
                  <a:pt x="896" y="579"/>
                </a:lnTo>
                <a:lnTo>
                  <a:pt x="920" y="565"/>
                </a:lnTo>
                <a:lnTo>
                  <a:pt x="943" y="550"/>
                </a:lnTo>
                <a:lnTo>
                  <a:pt x="968" y="536"/>
                </a:lnTo>
                <a:lnTo>
                  <a:pt x="992" y="523"/>
                </a:lnTo>
                <a:lnTo>
                  <a:pt x="1016" y="510"/>
                </a:lnTo>
                <a:lnTo>
                  <a:pt x="1041" y="498"/>
                </a:lnTo>
                <a:lnTo>
                  <a:pt x="1066" y="486"/>
                </a:lnTo>
                <a:lnTo>
                  <a:pt x="1091" y="475"/>
                </a:lnTo>
                <a:lnTo>
                  <a:pt x="1117" y="464"/>
                </a:lnTo>
                <a:lnTo>
                  <a:pt x="1143" y="456"/>
                </a:lnTo>
                <a:lnTo>
                  <a:pt x="1170" y="446"/>
                </a:lnTo>
                <a:lnTo>
                  <a:pt x="1195" y="438"/>
                </a:lnTo>
                <a:lnTo>
                  <a:pt x="1223" y="430"/>
                </a:lnTo>
                <a:lnTo>
                  <a:pt x="1250" y="423"/>
                </a:lnTo>
                <a:lnTo>
                  <a:pt x="1276" y="417"/>
                </a:lnTo>
                <a:lnTo>
                  <a:pt x="1304" y="411"/>
                </a:lnTo>
                <a:lnTo>
                  <a:pt x="1331" y="406"/>
                </a:lnTo>
                <a:lnTo>
                  <a:pt x="1359" y="401"/>
                </a:lnTo>
                <a:lnTo>
                  <a:pt x="1387" y="398"/>
                </a:lnTo>
                <a:lnTo>
                  <a:pt x="1414" y="395"/>
                </a:lnTo>
                <a:lnTo>
                  <a:pt x="1443" y="392"/>
                </a:lnTo>
                <a:lnTo>
                  <a:pt x="1471" y="390"/>
                </a:lnTo>
                <a:lnTo>
                  <a:pt x="1500" y="389"/>
                </a:lnTo>
                <a:lnTo>
                  <a:pt x="1527" y="389"/>
                </a:lnTo>
                <a:lnTo>
                  <a:pt x="1569" y="389"/>
                </a:lnTo>
                <a:lnTo>
                  <a:pt x="1610" y="391"/>
                </a:lnTo>
                <a:lnTo>
                  <a:pt x="1651" y="396"/>
                </a:lnTo>
                <a:lnTo>
                  <a:pt x="1691" y="400"/>
                </a:lnTo>
                <a:lnTo>
                  <a:pt x="1732" y="407"/>
                </a:lnTo>
                <a:lnTo>
                  <a:pt x="1771" y="415"/>
                </a:lnTo>
                <a:lnTo>
                  <a:pt x="1810" y="423"/>
                </a:lnTo>
                <a:lnTo>
                  <a:pt x="1849" y="435"/>
                </a:lnTo>
                <a:lnTo>
                  <a:pt x="1882" y="444"/>
                </a:lnTo>
                <a:lnTo>
                  <a:pt x="1917" y="457"/>
                </a:lnTo>
                <a:lnTo>
                  <a:pt x="1950" y="470"/>
                </a:lnTo>
                <a:lnTo>
                  <a:pt x="1983" y="483"/>
                </a:lnTo>
                <a:lnTo>
                  <a:pt x="2015" y="498"/>
                </a:lnTo>
                <a:lnTo>
                  <a:pt x="2047" y="514"/>
                </a:lnTo>
                <a:lnTo>
                  <a:pt x="2078" y="531"/>
                </a:lnTo>
                <a:lnTo>
                  <a:pt x="2109" y="548"/>
                </a:lnTo>
                <a:lnTo>
                  <a:pt x="2139" y="567"/>
                </a:lnTo>
                <a:lnTo>
                  <a:pt x="2169" y="586"/>
                </a:lnTo>
                <a:lnTo>
                  <a:pt x="2197" y="607"/>
                </a:lnTo>
                <a:lnTo>
                  <a:pt x="2226" y="628"/>
                </a:lnTo>
                <a:lnTo>
                  <a:pt x="2254" y="650"/>
                </a:lnTo>
                <a:lnTo>
                  <a:pt x="2281" y="673"/>
                </a:lnTo>
                <a:lnTo>
                  <a:pt x="2308" y="698"/>
                </a:lnTo>
                <a:lnTo>
                  <a:pt x="2333" y="723"/>
                </a:lnTo>
                <a:lnTo>
                  <a:pt x="2353" y="743"/>
                </a:lnTo>
                <a:lnTo>
                  <a:pt x="2372" y="763"/>
                </a:lnTo>
                <a:lnTo>
                  <a:pt x="2391" y="784"/>
                </a:lnTo>
                <a:lnTo>
                  <a:pt x="2409" y="806"/>
                </a:lnTo>
                <a:lnTo>
                  <a:pt x="2426" y="827"/>
                </a:lnTo>
                <a:lnTo>
                  <a:pt x="2443" y="849"/>
                </a:lnTo>
                <a:lnTo>
                  <a:pt x="2460" y="872"/>
                </a:lnTo>
                <a:lnTo>
                  <a:pt x="2475" y="895"/>
                </a:lnTo>
                <a:lnTo>
                  <a:pt x="2489" y="918"/>
                </a:lnTo>
                <a:lnTo>
                  <a:pt x="2505" y="941"/>
                </a:lnTo>
                <a:lnTo>
                  <a:pt x="2518" y="965"/>
                </a:lnTo>
                <a:lnTo>
                  <a:pt x="2531" y="989"/>
                </a:lnTo>
                <a:lnTo>
                  <a:pt x="2545" y="1013"/>
                </a:lnTo>
                <a:lnTo>
                  <a:pt x="2557" y="1038"/>
                </a:lnTo>
                <a:lnTo>
                  <a:pt x="2568" y="1063"/>
                </a:lnTo>
                <a:lnTo>
                  <a:pt x="2579" y="1088"/>
                </a:lnTo>
                <a:lnTo>
                  <a:pt x="2589" y="1113"/>
                </a:lnTo>
                <a:lnTo>
                  <a:pt x="2599" y="1139"/>
                </a:lnTo>
                <a:lnTo>
                  <a:pt x="2608" y="1164"/>
                </a:lnTo>
                <a:lnTo>
                  <a:pt x="2617" y="1191"/>
                </a:lnTo>
                <a:lnTo>
                  <a:pt x="2624" y="1217"/>
                </a:lnTo>
                <a:lnTo>
                  <a:pt x="2631" y="1244"/>
                </a:lnTo>
                <a:lnTo>
                  <a:pt x="2638" y="1270"/>
                </a:lnTo>
                <a:lnTo>
                  <a:pt x="2643" y="1297"/>
                </a:lnTo>
                <a:lnTo>
                  <a:pt x="2649" y="1325"/>
                </a:lnTo>
                <a:lnTo>
                  <a:pt x="2653" y="1352"/>
                </a:lnTo>
                <a:lnTo>
                  <a:pt x="2658" y="1379"/>
                </a:lnTo>
                <a:lnTo>
                  <a:pt x="2660" y="1406"/>
                </a:lnTo>
                <a:lnTo>
                  <a:pt x="2663" y="1435"/>
                </a:lnTo>
                <a:lnTo>
                  <a:pt x="2664" y="1463"/>
                </a:lnTo>
                <a:lnTo>
                  <a:pt x="2666" y="1491"/>
                </a:lnTo>
                <a:lnTo>
                  <a:pt x="2666" y="1519"/>
                </a:lnTo>
                <a:lnTo>
                  <a:pt x="2661" y="1641"/>
                </a:lnTo>
                <a:close/>
                <a:moveTo>
                  <a:pt x="907" y="4981"/>
                </a:moveTo>
                <a:lnTo>
                  <a:pt x="2149" y="4981"/>
                </a:lnTo>
                <a:lnTo>
                  <a:pt x="2149" y="4592"/>
                </a:lnTo>
                <a:lnTo>
                  <a:pt x="907" y="4592"/>
                </a:lnTo>
                <a:lnTo>
                  <a:pt x="907" y="4981"/>
                </a:lnTo>
                <a:close/>
                <a:moveTo>
                  <a:pt x="1177" y="5429"/>
                </a:moveTo>
                <a:lnTo>
                  <a:pt x="1879" y="5429"/>
                </a:lnTo>
                <a:lnTo>
                  <a:pt x="1879" y="5209"/>
                </a:lnTo>
                <a:lnTo>
                  <a:pt x="1177" y="5209"/>
                </a:lnTo>
                <a:lnTo>
                  <a:pt x="1177" y="54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16"/>
          <p:cNvSpPr/>
          <p:nvPr/>
        </p:nvSpPr>
        <p:spPr>
          <a:xfrm>
            <a:off x="1609200" y="2339640"/>
            <a:ext cx="230940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ScreenRotationAnimation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17"/>
          <p:cNvSpPr/>
          <p:nvPr/>
        </p:nvSpPr>
        <p:spPr>
          <a:xfrm>
            <a:off x="1609200" y="2671920"/>
            <a:ext cx="2154240" cy="5684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以屏幕为动画目标的动画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冻屏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---“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对主屏内容截屏作为转屏时的最上层，并在结束时执行一个渐变动画”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转屏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--- “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屏幕旋转”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18"/>
          <p:cNvSpPr/>
          <p:nvPr/>
        </p:nvSpPr>
        <p:spPr>
          <a:xfrm>
            <a:off x="1606320" y="3599280"/>
            <a:ext cx="230940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DisplayPolicy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19"/>
          <p:cNvSpPr/>
          <p:nvPr/>
        </p:nvSpPr>
        <p:spPr>
          <a:xfrm>
            <a:off x="1606320" y="3895560"/>
            <a:ext cx="2423160" cy="1140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在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Android 9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（以及更低版本中）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PhoneWindowManager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处理了屏幕策略，状态和设置、旋转、装饰窗口以及框架跟踪等，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Android 10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将其大部分内容移到了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DisplayPolicy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中，除了旋转跟踪（移到了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DisplayRotation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类中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0"/>
          <p:cNvSpPr/>
          <p:nvPr/>
        </p:nvSpPr>
        <p:spPr>
          <a:xfrm>
            <a:off x="5627160" y="2360520"/>
            <a:ext cx="2362320" cy="2109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WindowStateAnimator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1"/>
          <p:cNvSpPr/>
          <p:nvPr/>
        </p:nvSpPr>
        <p:spPr>
          <a:xfrm>
            <a:off x="5627160" y="2707920"/>
            <a:ext cx="2154240" cy="1882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以窗口为动画目标的动画。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用于动画变换计算、汇集其他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Animator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作最终变换计算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管理</a:t>
            </a:r>
            <a:r>
              <a:rPr b="0" lang="en-US" sz="1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Surface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8" dur="indefinite" restart="never" nodeType="tmRoot">
          <p:childTnLst>
            <p:seq>
              <p:cTn id="119" nodeType="mainSeq">
                <p:childTnLst>
                  <p:par>
                    <p:cTn id="120" fill="freeze">
                      <p:stCondLst>
                        <p:cond delay="0"/>
                      </p:stCondLst>
                      <p:childTnLst>
                        <p:par>
                          <p:cTn id="121" fill="freeze">
                            <p:stCondLst>
                              <p:cond delay="0"/>
                            </p:stCondLst>
                            <p:childTnLst>
                              <p:par>
                                <p:cTn id="122" nodeType="afterEffect" fill="hold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24" dur="300"/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freeze">
                            <p:stCondLst>
                              <p:cond delay="300"/>
                            </p:stCondLst>
                            <p:childTnLst>
                              <p:par>
                                <p:cTn id="126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28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29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0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1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2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3819600" y="1089000"/>
            <a:ext cx="1497240" cy="1497240"/>
          </a:xfrm>
          <a:prstGeom prst="ellipse">
            <a:avLst/>
          </a:prstGeom>
          <a:solidFill>
            <a:srgbClr val="1b4367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2"/>
          <p:cNvSpPr/>
          <p:nvPr/>
        </p:nvSpPr>
        <p:spPr>
          <a:xfrm>
            <a:off x="2483640" y="2709720"/>
            <a:ext cx="41688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ct val="100000"/>
              </a:lnSpc>
            </a:pPr>
            <a:r>
              <a:rPr b="1" lang="en-US" sz="3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正文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3713400" y="1215000"/>
            <a:ext cx="1730160" cy="12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/>
          <a:p>
            <a:pPr algn="ctr">
              <a:lnSpc>
                <a:spcPts val="1"/>
              </a:lnSpc>
            </a:pPr>
            <a:r>
              <a:rPr b="0" lang="en-US" sz="5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03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1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PART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3" dur="indefinite" restart="never" nodeType="tmRoot">
          <p:childTnLst>
            <p:seq>
              <p:cTn id="134" nodeType="mainSeq">
                <p:childTnLst>
                  <p:par>
                    <p:cTn id="135" fill="freeze">
                      <p:stCondLst>
                        <p:cond delay="0"/>
                      </p:stCondLst>
                      <p:childTnLst>
                        <p:par>
                          <p:cTn id="136" fill="freeze">
                            <p:stCondLst>
                              <p:cond delay="0"/>
                            </p:stCondLst>
                            <p:childTnLst>
                              <p:par>
                                <p:cTn id="137" nodeType="after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139" dur="6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freeze">
                            <p:stCondLst>
                              <p:cond delay="600"/>
                            </p:stCondLst>
                            <p:childTnLst>
                              <p:par>
                                <p:cTn id="141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4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44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4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freeze">
                            <p:stCondLst>
                              <p:cond delay="1100"/>
                            </p:stCondLst>
                            <p:childTnLst>
                              <p:par>
                                <p:cTn id="14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51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eight/10"/>
                                          </p:val>
                                        </p:tav>
                                        <p:tav tm="50000">
                                          <p:val>
                                            <p:strVal val="height+.01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52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width/10"/>
                                          </p:val>
                                        </p:tav>
                                        <p:tav tm="50000">
                                          <p:val>
                                            <p:strVal val="width+.01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5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5249160" y="137700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窗口大小修改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4739760" y="136692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3"/>
          <p:cNvSpPr/>
          <p:nvPr/>
        </p:nvSpPr>
        <p:spPr>
          <a:xfrm>
            <a:off x="2866320" y="2012760"/>
            <a:ext cx="214452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4"/>
          <p:cNvSpPr/>
          <p:nvPr/>
        </p:nvSpPr>
        <p:spPr>
          <a:xfrm>
            <a:off x="2866320" y="2643840"/>
            <a:ext cx="2110320" cy="4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CONTENTS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5"/>
          <p:cNvSpPr/>
          <p:nvPr/>
        </p:nvSpPr>
        <p:spPr>
          <a:xfrm>
            <a:off x="5249160" y="209484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边界检测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6"/>
          <p:cNvSpPr/>
          <p:nvPr/>
        </p:nvSpPr>
        <p:spPr>
          <a:xfrm>
            <a:off x="4739760" y="208440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7"/>
          <p:cNvSpPr/>
          <p:nvPr/>
        </p:nvSpPr>
        <p:spPr>
          <a:xfrm>
            <a:off x="5249160" y="281232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转屏动画屏蔽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8"/>
          <p:cNvSpPr/>
          <p:nvPr/>
        </p:nvSpPr>
        <p:spPr>
          <a:xfrm>
            <a:off x="4739760" y="280188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9"/>
          <p:cNvSpPr/>
          <p:nvPr/>
        </p:nvSpPr>
        <p:spPr>
          <a:xfrm>
            <a:off x="5249160" y="3529800"/>
            <a:ext cx="2211840" cy="384480"/>
          </a:xfrm>
          <a:prstGeom prst="roundRect">
            <a:avLst>
              <a:gd name="adj" fmla="val 16667"/>
            </a:avLst>
          </a:prstGeom>
          <a:solidFill>
            <a:srgbClr val="1b4367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旋转显示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10"/>
          <p:cNvSpPr/>
          <p:nvPr/>
        </p:nvSpPr>
        <p:spPr>
          <a:xfrm>
            <a:off x="4739760" y="3519360"/>
            <a:ext cx="47556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1"/>
          <p:cNvSpPr/>
          <p:nvPr/>
        </p:nvSpPr>
        <p:spPr>
          <a:xfrm>
            <a:off x="4284360" y="2183400"/>
            <a:ext cx="253800" cy="445680"/>
          </a:xfrm>
          <a:prstGeom prst="chevron">
            <a:avLst>
              <a:gd name="adj" fmla="val 50000"/>
            </a:avLst>
          </a:prstGeom>
          <a:solidFill>
            <a:srgbClr val="1b4367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12"/>
          <p:cNvSpPr/>
          <p:nvPr/>
        </p:nvSpPr>
        <p:spPr>
          <a:xfrm>
            <a:off x="2866320" y="2012760"/>
            <a:ext cx="214452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13"/>
          <p:cNvSpPr/>
          <p:nvPr/>
        </p:nvSpPr>
        <p:spPr>
          <a:xfrm>
            <a:off x="2866320" y="1976760"/>
            <a:ext cx="214452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202" strike="noStrike">
                <a:solidFill>
                  <a:srgbClr val="1b4367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正  文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4" dur="indefinite" restart="never" nodeType="tmRoot">
          <p:childTnLst>
            <p:seq>
              <p:cTn id="155" nodeType="mainSeq">
                <p:childTnLst>
                  <p:par>
                    <p:cTn id="156" fill="freeze">
                      <p:stCondLst>
                        <p:cond delay="0"/>
                      </p:stCondLst>
                      <p:childTnLst>
                        <p:par>
                          <p:cTn id="157" fill="freeze">
                            <p:stCondLst>
                              <p:cond delay="0"/>
                            </p:stCondLst>
                            <p:childTnLst>
                              <p:par>
                                <p:cTn id="158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60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61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62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63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4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freeze">
                            <p:stCondLst>
                              <p:cond delay="500"/>
                            </p:stCondLst>
                            <p:childTnLst>
                              <p:par>
                                <p:cTn id="166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68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69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70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71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2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freeze">
                            <p:stCondLst>
                              <p:cond delay="1000"/>
                            </p:stCondLst>
                            <p:childTnLst>
                              <p:par>
                                <p:cTn id="174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76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77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78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79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0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182" nodeType="afterEffect" fill="hold" presetClass="entr" presetID="53" presetSubtype="52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84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85" dur="500" fill="hold"/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86" dur="500"/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7" dur="500" fill="hold"/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8" dur="500" fill="hold"/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2016-05-20T12:59:00Z</dcterms:created>
  <dc:creator>优品PPT</dc:creator>
  <dc:description>http://www.ypppt.com/</dc:description>
  <dc:language>zh-CN</dc:language>
  <cp:lastModifiedBy/>
  <dcterms:modified xsi:type="dcterms:W3CDTF">2020-06-24T14:34:51Z</dcterms:modified>
  <cp:revision>79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2052-10.1.0.5745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24</vt:i4>
  </property>
  <property fmtid="{D5CDD505-2E9C-101B-9397-08002B2CF9AE}" pid="9" name="PresentationFormat">
    <vt:lpwstr>全屏显示(16:9)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24</vt:i4>
  </property>
  <property fmtid="{D5CDD505-2E9C-101B-9397-08002B2CF9AE}" pid="13" name="contentStatus">
    <vt:lpwstr>ytfcells</vt:lpwstr>
  </property>
</Properties>
</file>